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8" r:id="rId2"/>
    <p:sldId id="261" r:id="rId3"/>
    <p:sldId id="262" r:id="rId4"/>
    <p:sldId id="274" r:id="rId5"/>
    <p:sldId id="259" r:id="rId6"/>
    <p:sldId id="276" r:id="rId7"/>
    <p:sldId id="265" r:id="rId8"/>
    <p:sldId id="266" r:id="rId9"/>
    <p:sldId id="267" r:id="rId10"/>
    <p:sldId id="268" r:id="rId11"/>
    <p:sldId id="269" r:id="rId12"/>
    <p:sldId id="27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1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0929"/>
  </p:normalViewPr>
  <p:slideViewPr>
    <p:cSldViewPr showGuides="1">
      <p:cViewPr varScale="1">
        <p:scale>
          <a:sx n="63" d="100"/>
          <a:sy n="63" d="100"/>
        </p:scale>
        <p:origin x="1128" y="66"/>
      </p:cViewPr>
      <p:guideLst>
        <p:guide orient="horz" pos="1632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A5B5-078E-4A4A-8EFC-C90C0C267ED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672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B199-4726-4A37-9D4B-4A2EBE1BBB8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756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BFCF-B89C-43CE-BFF3-76BB8FCA8E9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56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2CB76-8CB8-400C-9DD3-74412B384E7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678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73E2-2F2E-4B91-9352-A3FE5786A81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384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A4D2-BBBB-4BAD-B972-0A143ECB6CE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556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A3C6-F529-4955-965E-2575F3552FA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911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2DE7-B65C-475B-87AF-AAA81CEFE75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97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8D2E-9FE3-41E5-872A-844DC75C937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866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3FC5-7836-4C15-9DAC-DFF61B73ECC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074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0DCF-D764-4809-BCDF-3ABA514612D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67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04C4-0634-4373-BD8B-F85F5892CCD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315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71700" y="1371600"/>
            <a:ext cx="7848600" cy="2387600"/>
          </a:xfrm>
        </p:spPr>
        <p:txBody>
          <a:bodyPr/>
          <a:lstStyle/>
          <a:p>
            <a:r>
              <a:rPr lang="en-US" sz="7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Leading God’s Way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7000" y="3810000"/>
            <a:ext cx="6858000" cy="1655762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Part </a:t>
            </a:r>
            <a:r>
              <a:rPr lang="en-US" sz="48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2</a:t>
            </a:r>
          </a:p>
          <a:p>
            <a:r>
              <a:rPr lang="en-US" sz="4800" b="1" dirty="0" smtClean="0">
                <a:latin typeface="Baskerville Old Face" panose="02020602080505020303" pitchFamily="18" charset="0"/>
              </a:rPr>
              <a:t>Exodus 18: 17-23</a:t>
            </a:r>
            <a:endParaRPr lang="en-US" sz="4800" b="1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The </a:t>
            </a:r>
            <a:r>
              <a:rPr lang="en-US" sz="6600" b="1" dirty="0" smtClean="0">
                <a:solidFill>
                  <a:schemeClr val="bg1"/>
                </a:solidFill>
              </a:rPr>
              <a:t>Gifting </a:t>
            </a:r>
            <a:r>
              <a:rPr lang="en-US" sz="6600" b="1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981200"/>
            <a:ext cx="9372600" cy="41148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800" dirty="0">
                <a:solidFill>
                  <a:schemeClr val="bg1"/>
                </a:solidFill>
              </a:rPr>
              <a:t>God delivers the gift</a:t>
            </a:r>
          </a:p>
          <a:p>
            <a:pPr marL="457200" indent="-457200"/>
            <a:r>
              <a:rPr lang="en-US" sz="4800" dirty="0">
                <a:solidFill>
                  <a:schemeClr val="bg1"/>
                </a:solidFill>
              </a:rPr>
              <a:t>The Holy Spirit develops the gift</a:t>
            </a:r>
          </a:p>
          <a:p>
            <a:pPr marL="457200" indent="-457200"/>
            <a:r>
              <a:rPr lang="en-US" sz="4800" dirty="0">
                <a:solidFill>
                  <a:schemeClr val="bg1"/>
                </a:solidFill>
              </a:rPr>
              <a:t>The believer discovers the gift</a:t>
            </a:r>
          </a:p>
          <a:p>
            <a:pPr marL="457200" indent="-457200"/>
            <a:r>
              <a:rPr lang="en-US" sz="4800" dirty="0">
                <a:solidFill>
                  <a:schemeClr val="bg1"/>
                </a:solidFill>
              </a:rPr>
              <a:t>The leadership deploy the gifts </a:t>
            </a:r>
          </a:p>
        </p:txBody>
      </p:sp>
    </p:spTree>
    <p:extLst>
      <p:ext uri="{BB962C8B-B14F-4D97-AF65-F5344CB8AC3E}">
        <p14:creationId xmlns:p14="http://schemas.microsoft.com/office/powerpoint/2010/main" val="13690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323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Examining The Gift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981200"/>
            <a:ext cx="96774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Look for the </a:t>
            </a:r>
            <a:r>
              <a:rPr lang="en-US" sz="6000" b="1" dirty="0">
                <a:solidFill>
                  <a:srgbClr val="FFC000"/>
                </a:solidFill>
              </a:rPr>
              <a:t>clues</a:t>
            </a:r>
          </a:p>
          <a:p>
            <a:pPr marL="457200" lvl="0" indent="-457200"/>
            <a:r>
              <a:rPr lang="en-US" sz="4800" dirty="0">
                <a:solidFill>
                  <a:schemeClr val="bg1"/>
                </a:solidFill>
              </a:rPr>
              <a:t>Developed through our </a:t>
            </a:r>
            <a:r>
              <a:rPr lang="en-US" sz="4800" dirty="0" smtClean="0">
                <a:solidFill>
                  <a:schemeClr val="bg1"/>
                </a:solidFill>
              </a:rPr>
              <a:t>Pasts</a:t>
            </a:r>
            <a:endParaRPr lang="en-US" sz="4800" dirty="0">
              <a:solidFill>
                <a:schemeClr val="bg1"/>
              </a:solidFill>
            </a:endParaRPr>
          </a:p>
          <a:p>
            <a:pPr marL="457200" indent="-457200"/>
            <a:r>
              <a:rPr lang="en-US" sz="4800" dirty="0">
                <a:solidFill>
                  <a:schemeClr val="bg1"/>
                </a:solidFill>
              </a:rPr>
              <a:t>Developed through our </a:t>
            </a:r>
            <a:r>
              <a:rPr lang="en-US" sz="4800" dirty="0" smtClean="0">
                <a:solidFill>
                  <a:schemeClr val="bg1"/>
                </a:solidFill>
              </a:rPr>
              <a:t>Problems</a:t>
            </a:r>
            <a:endParaRPr lang="en-US" sz="4800" dirty="0">
              <a:solidFill>
                <a:schemeClr val="bg1"/>
              </a:solidFill>
            </a:endParaRPr>
          </a:p>
          <a:p>
            <a:pPr marL="457200" lvl="0" indent="-457200"/>
            <a:r>
              <a:rPr lang="en-US" sz="4800" dirty="0" smtClean="0">
                <a:solidFill>
                  <a:schemeClr val="bg1"/>
                </a:solidFill>
              </a:rPr>
              <a:t>Developed </a:t>
            </a:r>
            <a:r>
              <a:rPr lang="en-US" sz="4800" dirty="0">
                <a:solidFill>
                  <a:schemeClr val="bg1"/>
                </a:solidFill>
              </a:rPr>
              <a:t>through our P</a:t>
            </a:r>
            <a:r>
              <a:rPr lang="en-US" sz="4800" dirty="0" smtClean="0">
                <a:solidFill>
                  <a:schemeClr val="bg1"/>
                </a:solidFill>
              </a:rPr>
              <a:t>rofession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323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Examining The Gift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905000"/>
            <a:ext cx="84582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Listen for the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cues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</a:p>
          <a:p>
            <a:pPr marL="457200" lvl="0" indent="-457200"/>
            <a:r>
              <a:rPr lang="en-US" sz="4800" dirty="0">
                <a:solidFill>
                  <a:schemeClr val="bg1"/>
                </a:solidFill>
              </a:rPr>
              <a:t>Through </a:t>
            </a:r>
            <a:r>
              <a:rPr lang="en-US" sz="4800" dirty="0" smtClean="0">
                <a:solidFill>
                  <a:schemeClr val="bg1"/>
                </a:solidFill>
              </a:rPr>
              <a:t>Communication</a:t>
            </a:r>
            <a:endParaRPr lang="en-US" sz="4800" dirty="0">
              <a:solidFill>
                <a:schemeClr val="bg1"/>
              </a:solidFill>
            </a:endParaRPr>
          </a:p>
          <a:p>
            <a:pPr marL="457200" lvl="0" indent="-457200"/>
            <a:r>
              <a:rPr lang="en-US" sz="4800" dirty="0">
                <a:solidFill>
                  <a:schemeClr val="bg1"/>
                </a:solidFill>
              </a:rPr>
              <a:t>Through </a:t>
            </a:r>
            <a:r>
              <a:rPr lang="en-US" sz="4800" dirty="0" smtClean="0">
                <a:solidFill>
                  <a:schemeClr val="bg1"/>
                </a:solidFill>
              </a:rPr>
              <a:t>Association </a:t>
            </a:r>
            <a:endParaRPr lang="en-US" sz="4800" dirty="0">
              <a:solidFill>
                <a:schemeClr val="bg1"/>
              </a:solidFill>
            </a:endParaRPr>
          </a:p>
          <a:p>
            <a:pPr marL="457200" lvl="0" indent="-457200"/>
            <a:r>
              <a:rPr lang="en-US" sz="4800" dirty="0" smtClean="0">
                <a:solidFill>
                  <a:schemeClr val="bg1"/>
                </a:solidFill>
              </a:rPr>
              <a:t>Through </a:t>
            </a:r>
            <a:r>
              <a:rPr lang="en-US" sz="4800" dirty="0">
                <a:solidFill>
                  <a:schemeClr val="bg1"/>
                </a:solidFill>
              </a:rPr>
              <a:t>D</a:t>
            </a:r>
            <a:r>
              <a:rPr lang="en-US" sz="4800" dirty="0" smtClean="0">
                <a:solidFill>
                  <a:schemeClr val="bg1"/>
                </a:solidFill>
              </a:rPr>
              <a:t>etermination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3237"/>
            <a:ext cx="10515600" cy="1325563"/>
          </a:xfrm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</a:rPr>
              <a:t>Examining The Gift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981200"/>
            <a:ext cx="9220200" cy="83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Learn from the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truths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971800" y="3200400"/>
            <a:ext cx="7299960" cy="99060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Romans 12: 1-8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7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Your problem can be your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FRIEND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solidFill>
                  <a:schemeClr val="bg1"/>
                </a:solidFill>
              </a:rPr>
              <a:t>Problems Help Us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76400" y="1905000"/>
            <a:ext cx="8991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bg1"/>
                </a:solidFill>
              </a:rPr>
              <a:t>To Know</a:t>
            </a:r>
            <a:endParaRPr lang="en-US" dirty="0" smtClean="0">
              <a:solidFill>
                <a:schemeClr val="bg1"/>
              </a:solidFill>
            </a:endParaRPr>
          </a:p>
          <a:p>
            <a:pPr marL="685800" indent="-6858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bg1"/>
                </a:solidFill>
              </a:rPr>
              <a:t>To Grow</a:t>
            </a:r>
          </a:p>
          <a:p>
            <a:pPr marL="685800" indent="-6858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bg1"/>
                </a:solidFill>
              </a:rPr>
              <a:t>To Show</a:t>
            </a:r>
            <a:endParaRPr lang="en-US" dirty="0">
              <a:solidFill>
                <a:schemeClr val="bg1"/>
              </a:solidFill>
            </a:endParaRPr>
          </a:p>
          <a:p>
            <a:pPr marL="685800" indent="-6858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4800" dirty="0" smtClean="0">
                <a:solidFill>
                  <a:schemeClr val="bg1"/>
                </a:solidFill>
              </a:rPr>
              <a:t>To Glow</a:t>
            </a:r>
            <a:endParaRPr lang="en-US" sz="4800" dirty="0">
              <a:solidFill>
                <a:schemeClr val="bg1"/>
              </a:solidFill>
            </a:endParaRPr>
          </a:p>
          <a:p>
            <a:pPr marL="685800" indent="-685800" algn="l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US" sz="4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676400" y="2057400"/>
            <a:ext cx="8991600" cy="2903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</a:rPr>
              <a:t>Leadership is a Gift to the Body of Christ</a:t>
            </a:r>
          </a:p>
          <a:p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Gift of Leadership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76400" y="185864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Examine that which is </a:t>
            </a:r>
            <a:r>
              <a:rPr lang="en-US" sz="5400" b="1" dirty="0" smtClean="0">
                <a:solidFill>
                  <a:schemeClr val="bg1"/>
                </a:solidFill>
              </a:rPr>
              <a:t>ahead </a:t>
            </a:r>
            <a:r>
              <a:rPr lang="en-US" sz="5400" b="1" dirty="0">
                <a:solidFill>
                  <a:schemeClr val="bg1"/>
                </a:solidFill>
              </a:rPr>
              <a:t>of </a:t>
            </a:r>
            <a:r>
              <a:rPr lang="en-US" sz="5400" b="1" dirty="0" smtClean="0">
                <a:solidFill>
                  <a:schemeClr val="bg1"/>
                </a:solidFill>
              </a:rPr>
              <a:t>you</a:t>
            </a:r>
            <a:endParaRPr lang="en-US" sz="5400" b="1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5400" b="1" dirty="0">
                <a:solidFill>
                  <a:schemeClr val="bg1"/>
                </a:solidFill>
              </a:rPr>
              <a:t>Seek God’s guidance</a:t>
            </a:r>
          </a:p>
          <a:p>
            <a:pPr marL="1828800" lvl="2" indent="-914400">
              <a:buFont typeface="Wingdings" panose="05000000000000000000" pitchFamily="2" charset="2"/>
              <a:buChar char="q"/>
            </a:pPr>
            <a:r>
              <a:rPr lang="en-US" sz="4600" dirty="0">
                <a:solidFill>
                  <a:schemeClr val="bg1"/>
                </a:solidFill>
              </a:rPr>
              <a:t>Do not get defensive</a:t>
            </a:r>
          </a:p>
          <a:p>
            <a:pPr marL="1828800" lvl="2" indent="-914400">
              <a:buFont typeface="Wingdings" panose="05000000000000000000" pitchFamily="2" charset="2"/>
              <a:buChar char="q"/>
            </a:pPr>
            <a:r>
              <a:rPr lang="en-US" sz="4600" dirty="0">
                <a:solidFill>
                  <a:schemeClr val="bg1"/>
                </a:solidFill>
              </a:rPr>
              <a:t>Do not become offensive </a:t>
            </a:r>
          </a:p>
          <a:p>
            <a:pPr marL="1828800" lvl="2" indent="-914400">
              <a:buFont typeface="Wingdings" panose="05000000000000000000" pitchFamily="2" charset="2"/>
              <a:buChar char="q"/>
            </a:pPr>
            <a:r>
              <a:rPr lang="en-US" sz="4600" dirty="0">
                <a:solidFill>
                  <a:schemeClr val="bg1"/>
                </a:solidFill>
              </a:rPr>
              <a:t>Do not get apprehensive </a:t>
            </a: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Gift of Leadership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85864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Examine that which is </a:t>
            </a:r>
            <a:r>
              <a:rPr lang="en-US" sz="5400" b="1" dirty="0" smtClean="0">
                <a:solidFill>
                  <a:schemeClr val="bg1"/>
                </a:solidFill>
              </a:rPr>
              <a:t>ahead </a:t>
            </a:r>
            <a:r>
              <a:rPr lang="en-US" sz="5400" b="1" dirty="0">
                <a:solidFill>
                  <a:schemeClr val="bg1"/>
                </a:solidFill>
              </a:rPr>
              <a:t>of </a:t>
            </a:r>
            <a:r>
              <a:rPr lang="en-US" sz="5400" b="1" dirty="0" smtClean="0">
                <a:solidFill>
                  <a:schemeClr val="bg1"/>
                </a:solidFill>
              </a:rPr>
              <a:t>you</a:t>
            </a:r>
            <a:endParaRPr lang="en-US" sz="5400" b="1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5400" b="1" dirty="0" smtClean="0">
                <a:solidFill>
                  <a:schemeClr val="bg1"/>
                </a:solidFill>
              </a:rPr>
              <a:t>Be </a:t>
            </a:r>
            <a:r>
              <a:rPr lang="en-US" sz="5400" b="1" dirty="0">
                <a:solidFill>
                  <a:schemeClr val="bg1"/>
                </a:solidFill>
              </a:rPr>
              <a:t>solutions-oriented</a:t>
            </a:r>
          </a:p>
          <a:p>
            <a:pPr marL="914400" lvl="1" indent="-457200"/>
            <a:r>
              <a:rPr lang="en-US" sz="5400" b="1" dirty="0">
                <a:solidFill>
                  <a:schemeClr val="bg1"/>
                </a:solidFill>
              </a:rPr>
              <a:t>Show people how to live</a:t>
            </a:r>
          </a:p>
          <a:p>
            <a:pPr marL="914400" lvl="1" indent="-457200"/>
            <a:r>
              <a:rPr lang="en-US" sz="5400" b="1" dirty="0">
                <a:solidFill>
                  <a:schemeClr val="bg1"/>
                </a:solidFill>
              </a:rPr>
              <a:t>Select the right people</a:t>
            </a: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Gift of Leadership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85896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Equip those who work beside </a:t>
            </a:r>
            <a:r>
              <a:rPr lang="en-US" sz="5400" b="1" dirty="0" smtClean="0">
                <a:solidFill>
                  <a:schemeClr val="bg1"/>
                </a:solidFill>
              </a:rPr>
              <a:t>you</a:t>
            </a:r>
            <a:endParaRPr lang="en-US" sz="5400" b="1" dirty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5400" b="1" dirty="0">
                <a:solidFill>
                  <a:schemeClr val="bg1"/>
                </a:solidFill>
              </a:rPr>
              <a:t>Teach</a:t>
            </a:r>
          </a:p>
          <a:p>
            <a:pPr marL="914400" lvl="1" indent="-457200"/>
            <a:r>
              <a:rPr lang="en-US" sz="5400" b="1" dirty="0">
                <a:solidFill>
                  <a:schemeClr val="bg1"/>
                </a:solidFill>
              </a:rPr>
              <a:t>Teamwork </a:t>
            </a:r>
          </a:p>
          <a:p>
            <a:pPr marL="914400" lvl="1" indent="-457200"/>
            <a:r>
              <a:rPr lang="en-US" sz="5400" b="1" dirty="0">
                <a:solidFill>
                  <a:schemeClr val="bg1"/>
                </a:solidFill>
              </a:rPr>
              <a:t>Training </a:t>
            </a:r>
          </a:p>
          <a:p>
            <a:pPr marL="0" indent="0">
              <a:buNone/>
            </a:pP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323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Gift of Leadership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Empower all </a:t>
            </a:r>
            <a:r>
              <a:rPr lang="en-US" sz="5400" b="1" dirty="0">
                <a:solidFill>
                  <a:schemeClr val="bg1"/>
                </a:solidFill>
              </a:rPr>
              <a:t>those around you 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 marL="914400" lvl="1" indent="-457200"/>
            <a:r>
              <a:rPr lang="en-US" sz="5000" b="1" dirty="0" smtClean="0">
                <a:solidFill>
                  <a:schemeClr val="bg1"/>
                </a:solidFill>
              </a:rPr>
              <a:t>Trust</a:t>
            </a:r>
          </a:p>
          <a:p>
            <a:pPr marL="914400" lvl="1" indent="-457200"/>
            <a:r>
              <a:rPr lang="en-US" sz="5000" b="1" dirty="0" smtClean="0">
                <a:solidFill>
                  <a:schemeClr val="bg1"/>
                </a:solidFill>
              </a:rPr>
              <a:t>Confidence</a:t>
            </a:r>
          </a:p>
          <a:p>
            <a:pPr marL="0" indent="0">
              <a:buNone/>
            </a:pP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3237"/>
            <a:ext cx="78867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The Difference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905000"/>
            <a:ext cx="3868737" cy="823912"/>
          </a:xfrm>
          <a:noFill/>
        </p:spPr>
        <p:txBody>
          <a:bodyPr>
            <a:normAutofit lnSpcReduction="1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Gifts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half" idx="2"/>
          </p:nvPr>
        </p:nvSpPr>
        <p:spPr>
          <a:xfrm>
            <a:off x="1676400" y="2728913"/>
            <a:ext cx="3868737" cy="2676524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sz="4400" dirty="0" smtClean="0">
                <a:solidFill>
                  <a:schemeClr val="bg1"/>
                </a:solidFill>
              </a:rPr>
              <a:t>Comes from God</a:t>
            </a:r>
          </a:p>
          <a:p>
            <a:pPr marL="457200" indent="-457200"/>
            <a:endParaRPr lang="en-US" sz="44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4400" dirty="0" smtClean="0">
                <a:solidFill>
                  <a:schemeClr val="bg1"/>
                </a:solidFill>
              </a:rPr>
              <a:t>Blesses others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466012" y="1905000"/>
            <a:ext cx="3887788" cy="823912"/>
          </a:xfrm>
          <a:noFill/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Talent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4"/>
          </p:nvPr>
        </p:nvSpPr>
        <p:spPr>
          <a:xfrm>
            <a:off x="7466012" y="2728913"/>
            <a:ext cx="3887788" cy="2295525"/>
          </a:xfrm>
        </p:spPr>
        <p:txBody>
          <a:bodyPr>
            <a:noAutofit/>
          </a:bodyPr>
          <a:lstStyle/>
          <a:p>
            <a:pPr marL="457200" indent="-457200"/>
            <a:r>
              <a:rPr lang="en-US" sz="4400" dirty="0" smtClean="0">
                <a:solidFill>
                  <a:schemeClr val="bg1"/>
                </a:solidFill>
              </a:rPr>
              <a:t>Comes from man</a:t>
            </a:r>
          </a:p>
          <a:p>
            <a:pPr marL="457200" indent="-457200"/>
            <a:r>
              <a:rPr lang="en-US" sz="4400" dirty="0" smtClean="0">
                <a:solidFill>
                  <a:schemeClr val="bg1"/>
                </a:solidFill>
              </a:rPr>
              <a:t>Blesses self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3200400" y="3348037"/>
            <a:ext cx="2743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Ephesians 4:8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James 1:17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3200400" y="5171121"/>
            <a:ext cx="3868737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2 Corinthians 8:7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190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Baskerville Old Face</vt:lpstr>
      <vt:lpstr>Calibri</vt:lpstr>
      <vt:lpstr>Calibri Light</vt:lpstr>
      <vt:lpstr>Wingdings</vt:lpstr>
      <vt:lpstr>Blank Presentation</vt:lpstr>
      <vt:lpstr>Leading God’s Way</vt:lpstr>
      <vt:lpstr>PowerPoint Presentation</vt:lpstr>
      <vt:lpstr>PowerPoint Presentation</vt:lpstr>
      <vt:lpstr>PowerPoint Presentation</vt:lpstr>
      <vt:lpstr>Gift of Leadership</vt:lpstr>
      <vt:lpstr>Gift of Leadership</vt:lpstr>
      <vt:lpstr>Gift of Leadership</vt:lpstr>
      <vt:lpstr>Gift of Leadership</vt:lpstr>
      <vt:lpstr>The Difference</vt:lpstr>
      <vt:lpstr>The Gifting Process</vt:lpstr>
      <vt:lpstr>Examining The Gift</vt:lpstr>
      <vt:lpstr>Examining The Gift</vt:lpstr>
      <vt:lpstr>Examining The Gift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Renee Hamilton</cp:lastModifiedBy>
  <cp:revision>44</cp:revision>
  <dcterms:created xsi:type="dcterms:W3CDTF">2009-01-23T02:45:09Z</dcterms:created>
  <dcterms:modified xsi:type="dcterms:W3CDTF">2019-02-23T23:32:55Z</dcterms:modified>
</cp:coreProperties>
</file>